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8" autoAdjust="0"/>
    <p:restoredTop sz="94686" autoAdjust="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1CE62-3601-44CA-A03D-224A2A6766DB}" type="datetimeFigureOut">
              <a:rPr lang="ru-RU" smtClean="0"/>
              <a:t>15.11.2012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7ED-6449-44E2-AA70-663FF125CF8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1CE62-3601-44CA-A03D-224A2A6766DB}" type="datetimeFigureOut">
              <a:rPr lang="ru-RU" smtClean="0"/>
              <a:t>15.11.2012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7ED-6449-44E2-AA70-663FF125CF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1CE62-3601-44CA-A03D-224A2A6766DB}" type="datetimeFigureOut">
              <a:rPr lang="ru-RU" smtClean="0"/>
              <a:t>15.11.2012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7ED-6449-44E2-AA70-663FF125CF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1CE62-3601-44CA-A03D-224A2A6766DB}" type="datetimeFigureOut">
              <a:rPr lang="ru-RU" smtClean="0"/>
              <a:t>15.11.2012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7ED-6449-44E2-AA70-663FF125CF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1CE62-3601-44CA-A03D-224A2A6766DB}" type="datetimeFigureOut">
              <a:rPr lang="ru-RU" smtClean="0"/>
              <a:t>15.11.2012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7ED-6449-44E2-AA70-663FF125CF8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1CE62-3601-44CA-A03D-224A2A6766DB}" type="datetimeFigureOut">
              <a:rPr lang="ru-RU" smtClean="0"/>
              <a:t>15.11.2012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7ED-6449-44E2-AA70-663FF125CF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1CE62-3601-44CA-A03D-224A2A6766DB}" type="datetimeFigureOut">
              <a:rPr lang="ru-RU" smtClean="0"/>
              <a:t>15.11.2012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7ED-6449-44E2-AA70-663FF125CF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1CE62-3601-44CA-A03D-224A2A6766DB}" type="datetimeFigureOut">
              <a:rPr lang="ru-RU" smtClean="0"/>
              <a:t>15.11.2012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7ED-6449-44E2-AA70-663FF125CF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1CE62-3601-44CA-A03D-224A2A6766DB}" type="datetimeFigureOut">
              <a:rPr lang="ru-RU" smtClean="0"/>
              <a:t>15.11.2012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7ED-6449-44E2-AA70-663FF125CF8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1CE62-3601-44CA-A03D-224A2A6766DB}" type="datetimeFigureOut">
              <a:rPr lang="ru-RU" smtClean="0"/>
              <a:t>15.11.2012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A37ED-6449-44E2-AA70-663FF125CF82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FD1CE62-3601-44CA-A03D-224A2A6766DB}" type="datetimeFigureOut">
              <a:rPr lang="ru-RU" smtClean="0"/>
              <a:t>15.11.2012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92A37ED-6449-44E2-AA70-663FF125CF8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FD1CE62-3601-44CA-A03D-224A2A6766DB}" type="datetimeFigureOut">
              <a:rPr lang="ru-RU" smtClean="0"/>
              <a:t>15.11.2012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92A37ED-6449-44E2-AA70-663FF125CF8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8604"/>
            <a:ext cx="8501122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English for lawyers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What is crime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Answer the questions. One question has more than one answer.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Who has to find the evidence</a:t>
            </a:r>
            <a:r>
              <a:rPr lang="en-US" dirty="0" smtClean="0"/>
              <a:t>?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Who takes fingerprints?			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Who </a:t>
            </a:r>
            <a:r>
              <a:rPr lang="en-US" dirty="0"/>
              <a:t>is charged?		</a:t>
            </a:r>
            <a:r>
              <a:rPr lang="en-US" dirty="0" smtClean="0"/>
              <a:t>                </a:t>
            </a:r>
            <a:r>
              <a:rPr lang="en-US" dirty="0"/>
              <a:t>	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Who investigates the crime?			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Who is hurt by the crime?	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Who </a:t>
            </a:r>
            <a:r>
              <a:rPr lang="en-US" dirty="0" smtClean="0"/>
              <a:t>is </a:t>
            </a:r>
            <a:r>
              <a:rPr lang="en-US" dirty="0" smtClean="0"/>
              <a:t>caught?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Who </a:t>
            </a:r>
            <a:r>
              <a:rPr lang="en-US" dirty="0" smtClean="0"/>
              <a:t>usually reports the </a:t>
            </a:r>
            <a:r>
              <a:rPr lang="en-US" dirty="0" smtClean="0"/>
              <a:t>crime?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Who </a:t>
            </a:r>
            <a:r>
              <a:rPr lang="en-US" dirty="0" smtClean="0"/>
              <a:t>is </a:t>
            </a:r>
            <a:r>
              <a:rPr lang="en-US" dirty="0" smtClean="0"/>
              <a:t>arrested?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Who </a:t>
            </a:r>
            <a:r>
              <a:rPr lang="en-US" dirty="0" smtClean="0"/>
              <a:t>sees the crime </a:t>
            </a:r>
            <a:r>
              <a:rPr lang="en-US" dirty="0" smtClean="0"/>
              <a:t>take </a:t>
            </a:r>
            <a:r>
              <a:rPr lang="en-US" dirty="0" smtClean="0"/>
              <a:t>place?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 court.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dirty="0" smtClean="0"/>
              <a:t>    In Britain, serious crimes such as robbery and murder are </a:t>
            </a:r>
            <a:r>
              <a:rPr lang="en-US" sz="2600" b="1" dirty="0" smtClean="0"/>
              <a:t>tried by </a:t>
            </a:r>
            <a:r>
              <a:rPr lang="en-US" sz="2600" dirty="0" smtClean="0"/>
              <a:t>a </a:t>
            </a:r>
            <a:r>
              <a:rPr lang="en-US" sz="2600" b="1" dirty="0" smtClean="0"/>
              <a:t>judge</a:t>
            </a:r>
            <a:r>
              <a:rPr lang="en-US" sz="2600" b="1" baseline="30000" dirty="0" smtClean="0"/>
              <a:t> </a:t>
            </a:r>
            <a:r>
              <a:rPr lang="en-US" sz="2600" b="1" dirty="0" smtClean="0"/>
              <a:t> </a:t>
            </a:r>
            <a:r>
              <a:rPr lang="en-US" sz="2600" dirty="0" smtClean="0"/>
              <a:t>and </a:t>
            </a:r>
            <a:r>
              <a:rPr lang="en-US" sz="2600" b="1" dirty="0" smtClean="0"/>
              <a:t>jury.  At </a:t>
            </a:r>
            <a:r>
              <a:rPr lang="en-US" sz="2600" dirty="0" smtClean="0"/>
              <a:t>the </a:t>
            </a:r>
            <a:r>
              <a:rPr lang="en-US" sz="2600" b="1" dirty="0" smtClean="0"/>
              <a:t>trial, the prosecution </a:t>
            </a:r>
            <a:r>
              <a:rPr lang="en-US" sz="2600" dirty="0" smtClean="0"/>
              <a:t>aims to </a:t>
            </a:r>
            <a:r>
              <a:rPr lang="en-US" sz="2600" b="1" dirty="0" smtClean="0"/>
              <a:t>prove </a:t>
            </a:r>
            <a:r>
              <a:rPr lang="en-US" sz="2600" dirty="0" smtClean="0"/>
              <a:t>that </a:t>
            </a:r>
            <a:r>
              <a:rPr lang="en-US" sz="2600" b="1" dirty="0" smtClean="0"/>
              <a:t>the accused</a:t>
            </a:r>
            <a:r>
              <a:rPr lang="en-US" sz="2600" b="1" baseline="30000" dirty="0" smtClean="0"/>
              <a:t> </a:t>
            </a:r>
            <a:r>
              <a:rPr lang="en-US" sz="2600" b="1" dirty="0" smtClean="0"/>
              <a:t> </a:t>
            </a:r>
            <a:r>
              <a:rPr lang="en-US" sz="2600" dirty="0" smtClean="0"/>
              <a:t>(or </a:t>
            </a:r>
            <a:r>
              <a:rPr lang="en-US" sz="2600" b="1" dirty="0" smtClean="0"/>
              <a:t>defendant) </a:t>
            </a:r>
            <a:r>
              <a:rPr lang="en-US" sz="2600" dirty="0" smtClean="0"/>
              <a:t>has committed the crime; </a:t>
            </a:r>
            <a:r>
              <a:rPr lang="en-US" sz="2600" b="1" dirty="0" smtClean="0"/>
              <a:t>the </a:t>
            </a:r>
            <a:r>
              <a:rPr lang="en-US" sz="2600" b="1" dirty="0" err="1" smtClean="0"/>
              <a:t>defence</a:t>
            </a:r>
            <a:r>
              <a:rPr lang="en-US" sz="2600" b="1" dirty="0" smtClean="0"/>
              <a:t> </a:t>
            </a:r>
            <a:r>
              <a:rPr lang="en-US" sz="2600" dirty="0" smtClean="0"/>
              <a:t>aims to prove he is </a:t>
            </a:r>
            <a:r>
              <a:rPr lang="en-US" sz="2600" b="1" dirty="0" smtClean="0"/>
              <a:t>innocent. </a:t>
            </a:r>
            <a:r>
              <a:rPr lang="en-US" sz="2600" dirty="0" smtClean="0"/>
              <a:t>At the end, the jury decides whether the defendant is </a:t>
            </a:r>
            <a:r>
              <a:rPr lang="en-US" sz="2600" b="1" dirty="0" smtClean="0"/>
              <a:t>guilty </a:t>
            </a:r>
            <a:r>
              <a:rPr lang="en-US" sz="2600" dirty="0" smtClean="0"/>
              <a:t>or not guilty. If he is guilty, he is </a:t>
            </a:r>
            <a:r>
              <a:rPr lang="en-US" sz="2600" b="1" dirty="0" smtClean="0"/>
              <a:t>sentenced </a:t>
            </a:r>
            <a:r>
              <a:rPr lang="en-US" sz="2600" dirty="0" smtClean="0"/>
              <a:t>by the judge. He may </a:t>
            </a:r>
            <a:r>
              <a:rPr lang="en-US" sz="2600" b="1" dirty="0" smtClean="0"/>
              <a:t>get a fine or </a:t>
            </a:r>
            <a:r>
              <a:rPr lang="en-US" sz="2600" dirty="0" smtClean="0"/>
              <a:t>a </a:t>
            </a:r>
            <a:r>
              <a:rPr lang="en-US" sz="2600" b="1" dirty="0" smtClean="0"/>
              <a:t>prison sentence.</a:t>
            </a:r>
            <a:endParaRPr lang="ru-RU" sz="2600" dirty="0" smtClean="0"/>
          </a:p>
          <a:p>
            <a:pPr>
              <a:buNone/>
            </a:pPr>
            <a:r>
              <a:rPr lang="en-US" b="1" dirty="0" smtClean="0"/>
              <a:t>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4500570"/>
            <a:ext cx="3571900" cy="2067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Glossary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41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1594"/>
                <a:gridCol w="6758006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try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sb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ask questions and listen to evidence in court to decide if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sb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has done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illegal.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Trial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 examination of evidence in court to decide if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sb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has done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illegal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prosecution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lawyers who try to prove that the accused person has committed a crime,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prosecute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sb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Prove </a:t>
                      </a:r>
                      <a:r>
                        <a:rPr lang="en-US" dirty="0" err="1" smtClean="0"/>
                        <a:t>sth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give evidence to show that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is true,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proof </a:t>
                      </a:r>
                      <a:r>
                        <a:rPr lang="en-US" sz="1800" b="1" kern="1200" cap="sm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n.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The defense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lawyers who try to prove hat the accused person has not committed the crime,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defend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sb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Innocent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 are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innocent,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you have done nothing wrong, </a:t>
                      </a:r>
                      <a:r>
                        <a:rPr lang="en-US" sz="1800" kern="1200" cap="small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opp</a:t>
                      </a:r>
                      <a:r>
                        <a:rPr lang="en-US" sz="1800" kern="1200" cap="small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guilty.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Sentence </a:t>
                      </a:r>
                      <a:r>
                        <a:rPr lang="en-US" dirty="0" err="1" smtClean="0"/>
                        <a:t>sb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tell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sb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who is guilty what they will have to do, e.g. go to prison.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sentence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fine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 sum of money you have to pay if you break a law. 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fine </a:t>
                      </a:r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sb</a:t>
                      </a: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True or false?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In serious crimes, the judge decides  whether the accused is guilty or not.  __________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The prosecution defends the accused________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The defendant is sentenced by the judge_______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If the jury decides the defendant is innocent, he may go to prison________	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With serious crimes, the jury decides what the sentence will be________	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The </a:t>
            </a:r>
            <a:r>
              <a:rPr lang="en-US" dirty="0" err="1"/>
              <a:t>defence</a:t>
            </a:r>
            <a:r>
              <a:rPr lang="en-US" dirty="0"/>
              <a:t> aims to prove that the accused did not commit the crime_______	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If the accused is guilty, he may get a fine. ________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The judge has to prove whether the defendant is guilty or not_______	</a:t>
            </a:r>
            <a:endParaRPr lang="ru-RU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Trials take place in a court______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214446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en-US" sz="3100" b="1" dirty="0" smtClean="0"/>
              <a:t>Complete </a:t>
            </a:r>
            <a:r>
              <a:rPr lang="en-US" sz="3100" b="1" dirty="0"/>
              <a:t>the sentences using the words on the right in the correct form.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000" dirty="0" smtClean="0"/>
              <a:t>I may </a:t>
            </a:r>
            <a:r>
              <a:rPr lang="en-US" sz="2000" dirty="0"/>
              <a:t>get a prison</a:t>
            </a:r>
            <a:r>
              <a:rPr lang="en-US" sz="2000" dirty="0" smtClean="0"/>
              <a:t>……</a:t>
            </a:r>
            <a:r>
              <a:rPr lang="en-US" sz="2000" dirty="0" smtClean="0"/>
              <a:t>                                                                           SENTENCE </a:t>
            </a:r>
            <a:endParaRPr lang="ru-RU" sz="2000" dirty="0"/>
          </a:p>
          <a:p>
            <a:pPr marL="514350" lvl="0" indent="-514350">
              <a:buFont typeface="+mj-lt"/>
              <a:buAutoNum type="arabicPeriod"/>
            </a:pPr>
            <a:r>
              <a:rPr lang="en-US" sz="2000" dirty="0"/>
              <a:t>The accused </a:t>
            </a:r>
            <a:r>
              <a:rPr lang="en-US" sz="2000" dirty="0" smtClean="0"/>
              <a:t>is……….by </a:t>
            </a:r>
            <a:r>
              <a:rPr lang="en-US" sz="2000" dirty="0"/>
              <a:t>the judge and jury.          </a:t>
            </a:r>
            <a:r>
              <a:rPr lang="en-US" sz="2000" dirty="0" smtClean="0"/>
              <a:t>                      TRY</a:t>
            </a:r>
            <a:endParaRPr lang="ru-RU" sz="2000" dirty="0"/>
          </a:p>
          <a:p>
            <a:pPr marL="514350" lvl="0" indent="-514350">
              <a:buFont typeface="+mj-lt"/>
              <a:buAutoNum type="arabicPeriod"/>
            </a:pPr>
            <a:r>
              <a:rPr lang="en-US" sz="2000" dirty="0"/>
              <a:t>The </a:t>
            </a:r>
            <a:r>
              <a:rPr lang="en-US" sz="2000" dirty="0" err="1"/>
              <a:t>defence</a:t>
            </a:r>
            <a:r>
              <a:rPr lang="en-US" sz="2000" dirty="0"/>
              <a:t> </a:t>
            </a:r>
            <a:r>
              <a:rPr lang="en-US" sz="2000" dirty="0" smtClean="0"/>
              <a:t>must……….that </a:t>
            </a:r>
            <a:r>
              <a:rPr lang="en-US" sz="2000" dirty="0"/>
              <a:t>the accused is innocent</a:t>
            </a:r>
            <a:r>
              <a:rPr lang="en-US" sz="2000" dirty="0" smtClean="0"/>
              <a:t>.          PROOF</a:t>
            </a:r>
            <a:endParaRPr lang="ru-RU" sz="2000" dirty="0"/>
          </a:p>
          <a:p>
            <a:pPr marL="514350" lvl="0" indent="-514350">
              <a:buFont typeface="+mj-lt"/>
              <a:buAutoNum type="arabicPeriod"/>
            </a:pPr>
            <a:r>
              <a:rPr lang="en-US" sz="2000" dirty="0" smtClean="0"/>
              <a:t>The </a:t>
            </a:r>
            <a:r>
              <a:rPr lang="ru-RU" sz="2000" dirty="0" smtClean="0"/>
              <a:t>…</a:t>
            </a:r>
            <a:r>
              <a:rPr lang="en-US" sz="2000" dirty="0" smtClean="0"/>
              <a:t>has </a:t>
            </a:r>
            <a:r>
              <a:rPr lang="en-US" sz="2000" dirty="0"/>
              <a:t>to show that the accused committed the crime. </a:t>
            </a:r>
            <a:r>
              <a:rPr lang="en-US" sz="2000" dirty="0" smtClean="0"/>
              <a:t>PROSECUTE</a:t>
            </a:r>
            <a:endParaRPr lang="ru-RU" sz="2000" dirty="0"/>
          </a:p>
          <a:p>
            <a:pPr marL="514350" lvl="0" indent="-514350">
              <a:buFont typeface="+mj-lt"/>
              <a:buAutoNum type="arabicPeriod"/>
            </a:pPr>
            <a:r>
              <a:rPr lang="en-US" sz="2000" dirty="0"/>
              <a:t>If </a:t>
            </a:r>
            <a:r>
              <a:rPr lang="en-US" sz="2000" dirty="0" smtClean="0"/>
              <a:t>the……….</a:t>
            </a:r>
            <a:r>
              <a:rPr lang="en-US" sz="2000" dirty="0"/>
              <a:t>	is guilty, he may go to prison.	</a:t>
            </a:r>
            <a:r>
              <a:rPr lang="en-US" sz="2000" dirty="0" smtClean="0"/>
              <a:t>                     DEFEND</a:t>
            </a:r>
            <a:endParaRPr lang="ru-RU" sz="2000" dirty="0"/>
          </a:p>
          <a:p>
            <a:pPr marL="514350" lvl="0" indent="-514350">
              <a:buFont typeface="+mj-lt"/>
              <a:buAutoNum type="arabicPeriod"/>
            </a:pPr>
            <a:r>
              <a:rPr lang="en-US" sz="2000" dirty="0"/>
              <a:t>The guilty person </a:t>
            </a:r>
            <a:r>
              <a:rPr lang="en-US" sz="2000" dirty="0" smtClean="0"/>
              <a:t>is…………..by </a:t>
            </a:r>
            <a:r>
              <a:rPr lang="en-US" sz="2000" dirty="0"/>
              <a:t>the judge.	 </a:t>
            </a:r>
            <a:r>
              <a:rPr lang="en-US" sz="2000" dirty="0" smtClean="0"/>
              <a:t>                    </a:t>
            </a:r>
            <a:r>
              <a:rPr lang="en-US" sz="2000" dirty="0" smtClean="0"/>
              <a:t>SENTENCE</a:t>
            </a:r>
            <a:endParaRPr lang="ru-RU" sz="2000" dirty="0"/>
          </a:p>
          <a:p>
            <a:pPr marL="514350" lvl="0" indent="-514350">
              <a:buFont typeface="+mj-lt"/>
              <a:buAutoNum type="arabicPeriod"/>
            </a:pPr>
            <a:r>
              <a:rPr lang="en-US" sz="2000" dirty="0" smtClean="0"/>
              <a:t>A……..takes </a:t>
            </a:r>
            <a:r>
              <a:rPr lang="en-US" sz="2000" dirty="0"/>
              <a:t>place in court.                                                  </a:t>
            </a:r>
            <a:r>
              <a:rPr lang="en-US" sz="2000" dirty="0" smtClean="0"/>
              <a:t>              TRY</a:t>
            </a:r>
            <a:endParaRPr lang="ru-RU" sz="2000" dirty="0"/>
          </a:p>
          <a:p>
            <a:pPr marL="514350" lvl="0" indent="-514350">
              <a:buFont typeface="+mj-lt"/>
              <a:buAutoNum type="arabicPeriod"/>
            </a:pPr>
            <a:r>
              <a:rPr lang="en-US" sz="2000" dirty="0"/>
              <a:t>A person who is guilty may </a:t>
            </a:r>
            <a:r>
              <a:rPr lang="en-US" sz="2000" dirty="0" smtClean="0"/>
              <a:t>be…….a </a:t>
            </a:r>
            <a:r>
              <a:rPr lang="en-US" sz="2000" dirty="0"/>
              <a:t>sum of money. </a:t>
            </a:r>
            <a:r>
              <a:rPr lang="en-US" sz="2000" dirty="0" smtClean="0"/>
              <a:t>             FINE</a:t>
            </a:r>
            <a:endParaRPr lang="ru-RU" sz="20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500174"/>
            <a:ext cx="7643866" cy="507209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/>
              <a:t> What is crime? </a:t>
            </a:r>
            <a:endParaRPr lang="ru-RU" dirty="0"/>
          </a:p>
          <a:p>
            <a:pPr>
              <a:buNone/>
            </a:pPr>
            <a:r>
              <a:rPr lang="en-US" b="1" dirty="0"/>
              <a:t> </a:t>
            </a:r>
            <a:r>
              <a:rPr lang="en-US" b="1" dirty="0" smtClean="0"/>
              <a:t>Crime </a:t>
            </a:r>
            <a:r>
              <a:rPr lang="en-US" dirty="0"/>
              <a:t>is activity which is </a:t>
            </a:r>
            <a:r>
              <a:rPr lang="en-US" b="1" dirty="0"/>
              <a:t>against the law: </a:t>
            </a:r>
            <a:r>
              <a:rPr lang="en-US" dirty="0"/>
              <a:t>for example, if you </a:t>
            </a:r>
            <a:r>
              <a:rPr lang="en-US" b="1" dirty="0"/>
              <a:t>steal </a:t>
            </a:r>
            <a:r>
              <a:rPr lang="en-US" dirty="0"/>
              <a:t>someone's </a:t>
            </a:r>
            <a:r>
              <a:rPr lang="en-US" b="1" dirty="0"/>
              <a:t>property, </a:t>
            </a:r>
            <a:r>
              <a:rPr lang="en-US" dirty="0"/>
              <a:t>you are </a:t>
            </a:r>
            <a:r>
              <a:rPr lang="en-US" b="1" dirty="0"/>
              <a:t>committing a crime </a:t>
            </a:r>
            <a:r>
              <a:rPr lang="en-US" dirty="0"/>
              <a:t>and </a:t>
            </a:r>
            <a:r>
              <a:rPr lang="en-US" b="1" dirty="0"/>
              <a:t>breaking the law. </a:t>
            </a:r>
            <a:r>
              <a:rPr lang="en-US" dirty="0"/>
              <a:t>Some </a:t>
            </a:r>
            <a:r>
              <a:rPr lang="en-US" b="1" dirty="0"/>
              <a:t>offences </a:t>
            </a:r>
            <a:r>
              <a:rPr lang="en-US" dirty="0"/>
              <a:t>are only </a:t>
            </a:r>
            <a:r>
              <a:rPr lang="en-US" b="1" dirty="0"/>
              <a:t>minor, e.g. illegal </a:t>
            </a:r>
            <a:r>
              <a:rPr lang="en-US" dirty="0"/>
              <a:t>parking; but for more </a:t>
            </a:r>
            <a:r>
              <a:rPr lang="en-US" b="1" dirty="0"/>
              <a:t>serious </a:t>
            </a:r>
            <a:r>
              <a:rPr lang="en-US" dirty="0"/>
              <a:t>and especially </a:t>
            </a:r>
            <a:r>
              <a:rPr lang="en-US" b="1" dirty="0"/>
              <a:t>violent </a:t>
            </a:r>
            <a:r>
              <a:rPr lang="en-US" dirty="0"/>
              <a:t>crimes, e.g. </a:t>
            </a:r>
            <a:r>
              <a:rPr lang="en-US" b="1" dirty="0"/>
              <a:t>killing </a:t>
            </a:r>
            <a:r>
              <a:rPr lang="en-US" dirty="0"/>
              <a:t>or </a:t>
            </a:r>
            <a:r>
              <a:rPr lang="en-US" b="1" dirty="0"/>
              <a:t>attacking </a:t>
            </a:r>
            <a:r>
              <a:rPr lang="en-US" dirty="0"/>
              <a:t>someone, a person could </a:t>
            </a:r>
            <a:r>
              <a:rPr lang="en-US" b="1" dirty="0"/>
              <a:t>go to prison </a:t>
            </a:r>
            <a:r>
              <a:rPr lang="en-US" dirty="0"/>
              <a:t>for a long time.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654032"/>
          </a:xfrm>
        </p:spPr>
        <p:txBody>
          <a:bodyPr>
            <a:noAutofit/>
          </a:bodyPr>
          <a:lstStyle/>
          <a:p>
            <a:pPr algn="l"/>
            <a:r>
              <a:rPr lang="en-US" sz="2000" b="1" dirty="0"/>
              <a:t>Glossary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286280"/>
          </a:xfrm>
        </p:spPr>
        <p:txBody>
          <a:bodyPr>
            <a:noAutofit/>
          </a:bodyPr>
          <a:lstStyle/>
          <a:p>
            <a:r>
              <a:rPr lang="en-US" sz="2000" b="1" dirty="0"/>
              <a:t>against the law        </a:t>
            </a:r>
            <a:r>
              <a:rPr lang="en-US" sz="2000" b="1" dirty="0" smtClean="0"/>
              <a:t> </a:t>
            </a:r>
            <a:r>
              <a:rPr lang="en-US" sz="2000" dirty="0"/>
              <a:t>against the rules of a country, </a:t>
            </a:r>
            <a:r>
              <a:rPr lang="en-US" sz="2000" b="1" cap="small" dirty="0" err="1"/>
              <a:t>syn</a:t>
            </a:r>
            <a:r>
              <a:rPr lang="en-US" sz="2000" b="1" cap="small" dirty="0"/>
              <a:t> </a:t>
            </a:r>
            <a:r>
              <a:rPr lang="en-US" sz="2000" b="1" dirty="0" smtClean="0"/>
              <a:t>illegal. </a:t>
            </a:r>
            <a:r>
              <a:rPr lang="en-US" sz="2000" dirty="0"/>
              <a:t>	</a:t>
            </a:r>
            <a:endParaRPr lang="ru-RU" sz="2000" dirty="0"/>
          </a:p>
          <a:p>
            <a:r>
              <a:rPr lang="en-US" sz="2000" b="1" dirty="0"/>
              <a:t>steal </a:t>
            </a:r>
            <a:r>
              <a:rPr lang="en-US" sz="2000" b="1" dirty="0" err="1"/>
              <a:t>sth</a:t>
            </a:r>
            <a:r>
              <a:rPr lang="en-US" sz="2000" b="1" dirty="0"/>
              <a:t>                    </a:t>
            </a:r>
            <a:r>
              <a:rPr lang="en-US" sz="2000" b="1" dirty="0" smtClean="0"/>
              <a:t>  </a:t>
            </a:r>
            <a:r>
              <a:rPr lang="en-US" sz="2000" dirty="0"/>
              <a:t>take </a:t>
            </a:r>
            <a:r>
              <a:rPr lang="en-US" sz="2000" dirty="0" err="1"/>
              <a:t>sth</a:t>
            </a:r>
            <a:r>
              <a:rPr lang="en-US" sz="2000" dirty="0"/>
              <a:t> belonging to </a:t>
            </a:r>
            <a:r>
              <a:rPr lang="en-US" sz="2000" dirty="0" err="1"/>
              <a:t>sb</a:t>
            </a:r>
            <a:r>
              <a:rPr lang="en-US" sz="2000" dirty="0"/>
              <a:t> else without permission.</a:t>
            </a:r>
            <a:endParaRPr lang="ru-RU" sz="2000" dirty="0"/>
          </a:p>
          <a:p>
            <a:r>
              <a:rPr lang="en-US" sz="2000" b="1" dirty="0"/>
              <a:t>property</a:t>
            </a:r>
            <a:r>
              <a:rPr lang="en-US" sz="2000" dirty="0"/>
              <a:t>                    </a:t>
            </a:r>
            <a:r>
              <a:rPr lang="en-US" sz="2000" dirty="0" smtClean="0"/>
              <a:t>  </a:t>
            </a:r>
            <a:r>
              <a:rPr lang="en-US" sz="2000" dirty="0" err="1"/>
              <a:t>sth</a:t>
            </a:r>
            <a:r>
              <a:rPr lang="en-US" sz="2000" dirty="0"/>
              <a:t> that belongs to you (e.g. a computer, </a:t>
            </a:r>
            <a:r>
              <a:rPr lang="en-US" sz="2000" dirty="0" err="1"/>
              <a:t>jewellery</a:t>
            </a:r>
            <a:r>
              <a:rPr lang="en-US" sz="2000" dirty="0"/>
              <a:t>).</a:t>
            </a:r>
            <a:endParaRPr lang="ru-RU" sz="2000" dirty="0"/>
          </a:p>
          <a:p>
            <a:r>
              <a:rPr lang="en-US" sz="2000" b="1" dirty="0"/>
              <a:t>commit a crime </a:t>
            </a:r>
            <a:r>
              <a:rPr lang="en-US" sz="2000" b="1" dirty="0" smtClean="0"/>
              <a:t> </a:t>
            </a:r>
            <a:r>
              <a:rPr lang="en-US" sz="2000" dirty="0" smtClean="0"/>
              <a:t>        </a:t>
            </a:r>
            <a:r>
              <a:rPr lang="en-US" sz="2000" dirty="0"/>
              <a:t>do </a:t>
            </a:r>
            <a:r>
              <a:rPr lang="en-US" sz="2000" dirty="0" err="1"/>
              <a:t>sth</a:t>
            </a:r>
            <a:r>
              <a:rPr lang="en-US" sz="2000" dirty="0"/>
              <a:t> illegal.</a:t>
            </a:r>
            <a:endParaRPr lang="ru-RU" sz="2000" dirty="0"/>
          </a:p>
          <a:p>
            <a:r>
              <a:rPr lang="en-US" sz="2000" b="1" dirty="0"/>
              <a:t>break the law </a:t>
            </a:r>
            <a:r>
              <a:rPr lang="en-US" sz="2000" dirty="0" smtClean="0"/>
              <a:t>            </a:t>
            </a:r>
            <a:r>
              <a:rPr lang="en-US" sz="2000" dirty="0"/>
              <a:t>do </a:t>
            </a:r>
            <a:r>
              <a:rPr lang="en-US" sz="2000" dirty="0" err="1"/>
              <a:t>sth</a:t>
            </a:r>
            <a:r>
              <a:rPr lang="en-US" sz="2000" dirty="0"/>
              <a:t> illegal/against the law. </a:t>
            </a:r>
            <a:r>
              <a:rPr lang="en-US" sz="2000" cap="small" dirty="0" err="1"/>
              <a:t>opp</a:t>
            </a:r>
            <a:r>
              <a:rPr lang="en-US" sz="2000" cap="small" dirty="0"/>
              <a:t> </a:t>
            </a:r>
            <a:r>
              <a:rPr lang="en-US" sz="2000" b="1" dirty="0"/>
              <a:t>obey the law</a:t>
            </a:r>
            <a:endParaRPr lang="ru-RU" sz="2000" dirty="0"/>
          </a:p>
          <a:p>
            <a:r>
              <a:rPr lang="en-US" sz="2000" b="1" dirty="0"/>
              <a:t>offence</a:t>
            </a:r>
            <a:r>
              <a:rPr lang="en-US" sz="2000" dirty="0"/>
              <a:t>            </a:t>
            </a:r>
            <a:r>
              <a:rPr lang="en-US" sz="2000" dirty="0" smtClean="0"/>
              <a:t>            </a:t>
            </a:r>
            <a:r>
              <a:rPr lang="en-US" sz="2000" dirty="0"/>
              <a:t>an illegal activity, </a:t>
            </a:r>
            <a:r>
              <a:rPr lang="en-US" sz="2000" cap="small" dirty="0" err="1"/>
              <a:t>syn</a:t>
            </a:r>
            <a:r>
              <a:rPr lang="en-US" sz="2000" cap="small" dirty="0"/>
              <a:t> </a:t>
            </a:r>
            <a:r>
              <a:rPr lang="en-US" sz="2000" b="1" dirty="0"/>
              <a:t>crime. </a:t>
            </a:r>
            <a:endParaRPr lang="ru-RU" sz="2000" dirty="0"/>
          </a:p>
          <a:p>
            <a:r>
              <a:rPr lang="en-US" sz="2000" b="1" dirty="0"/>
              <a:t>minor               </a:t>
            </a:r>
            <a:r>
              <a:rPr lang="en-US" sz="2000" b="1" dirty="0" smtClean="0"/>
              <a:t>            </a:t>
            </a:r>
            <a:r>
              <a:rPr lang="en-US" sz="2000" dirty="0"/>
              <a:t>not important, </a:t>
            </a:r>
            <a:r>
              <a:rPr lang="en-US" sz="2000" cap="small" dirty="0" err="1"/>
              <a:t>opp</a:t>
            </a:r>
            <a:r>
              <a:rPr lang="en-US" sz="2000" cap="small" dirty="0"/>
              <a:t> </a:t>
            </a:r>
            <a:r>
              <a:rPr lang="en-US" sz="2000" b="1" dirty="0"/>
              <a:t>serious</a:t>
            </a:r>
            <a:endParaRPr lang="ru-RU" sz="2000" dirty="0"/>
          </a:p>
          <a:p>
            <a:r>
              <a:rPr lang="en-US" sz="2000" b="1" dirty="0"/>
              <a:t>violent             </a:t>
            </a:r>
            <a:r>
              <a:rPr lang="en-US" sz="2000" b="1" dirty="0" smtClean="0"/>
              <a:t>            </a:t>
            </a:r>
            <a:r>
              <a:rPr lang="en-US" sz="2000" dirty="0"/>
              <a:t>using force to hurt </a:t>
            </a:r>
            <a:r>
              <a:rPr lang="en-US" sz="2000" dirty="0" err="1"/>
              <a:t>sb</a:t>
            </a:r>
            <a:r>
              <a:rPr lang="en-US" sz="2000" dirty="0"/>
              <a:t> physically, </a:t>
            </a:r>
            <a:r>
              <a:rPr lang="en-US" sz="2000" b="1" dirty="0"/>
              <a:t>violence </a:t>
            </a:r>
            <a:r>
              <a:rPr lang="en-US" sz="2000" dirty="0"/>
              <a:t>N-.</a:t>
            </a:r>
            <a:endParaRPr lang="ru-RU" sz="2000" dirty="0"/>
          </a:p>
          <a:p>
            <a:r>
              <a:rPr lang="en-US" sz="2000" b="1" dirty="0"/>
              <a:t>kill </a:t>
            </a:r>
            <a:r>
              <a:rPr lang="en-US" sz="2000" b="1" dirty="0" err="1"/>
              <a:t>sb</a:t>
            </a:r>
            <a:r>
              <a:rPr lang="en-US" sz="2000" b="1" dirty="0"/>
              <a:t>               </a:t>
            </a:r>
            <a:r>
              <a:rPr lang="en-US" sz="2000" b="1" dirty="0" smtClean="0"/>
              <a:t>             </a:t>
            </a:r>
            <a:r>
              <a:rPr lang="en-US" sz="2000" dirty="0"/>
              <a:t>make </a:t>
            </a:r>
            <a:r>
              <a:rPr lang="en-US" sz="2000" dirty="0" err="1"/>
              <a:t>sb</a:t>
            </a:r>
            <a:r>
              <a:rPr lang="en-US" sz="2000" dirty="0"/>
              <a:t> die.</a:t>
            </a:r>
            <a:endParaRPr lang="ru-RU" sz="2000" dirty="0"/>
          </a:p>
          <a:p>
            <a:r>
              <a:rPr lang="en-US" sz="2000" b="1" dirty="0"/>
              <a:t>attack </a:t>
            </a:r>
            <a:r>
              <a:rPr lang="en-US" sz="2000" b="1" dirty="0" err="1"/>
              <a:t>sb</a:t>
            </a:r>
            <a:r>
              <a:rPr lang="en-US" sz="2000" b="1" dirty="0"/>
              <a:t>         </a:t>
            </a:r>
            <a:r>
              <a:rPr lang="en-US" sz="2000" b="1" dirty="0" smtClean="0"/>
              <a:t>             </a:t>
            </a:r>
            <a:r>
              <a:rPr lang="en-US" sz="2000" dirty="0"/>
              <a:t>start fighting or hurting sb.</a:t>
            </a:r>
            <a:endParaRPr lang="ru-RU" sz="2000" dirty="0"/>
          </a:p>
          <a:p>
            <a:pPr algn="just"/>
            <a:r>
              <a:rPr lang="en-US" sz="2000" b="1" dirty="0"/>
              <a:t>go to prison</a:t>
            </a:r>
            <a:r>
              <a:rPr lang="en-US" sz="2000" dirty="0"/>
              <a:t>   </a:t>
            </a:r>
            <a:r>
              <a:rPr lang="en-US" sz="2000" dirty="0" smtClean="0"/>
              <a:t>   </a:t>
            </a:r>
            <a:r>
              <a:rPr lang="en-US" sz="2000" dirty="0"/>
              <a:t>go to a place where criminals have to stay after </a:t>
            </a:r>
            <a:r>
              <a:rPr lang="en-US" sz="2000" dirty="0" smtClean="0"/>
              <a:t>           committing </a:t>
            </a:r>
            <a:r>
              <a:rPr lang="en-US" sz="2000" dirty="0"/>
              <a:t>a crime, </a:t>
            </a:r>
            <a:r>
              <a:rPr lang="en-US" sz="2000" cap="small" dirty="0" err="1"/>
              <a:t>syn</a:t>
            </a:r>
            <a:r>
              <a:rPr lang="en-US" sz="2000" cap="small" dirty="0"/>
              <a:t> </a:t>
            </a:r>
            <a:r>
              <a:rPr lang="en-US" sz="2000" b="1" dirty="0"/>
              <a:t>go to jail.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8"/>
          </a:xfrm>
        </p:spPr>
        <p:txBody>
          <a:bodyPr>
            <a:normAutofit fontScale="90000"/>
          </a:bodyPr>
          <a:lstStyle/>
          <a:p>
            <a:r>
              <a:rPr lang="en-US" sz="2000" b="1" dirty="0"/>
              <a:t>Complete the sentences using a word from the box. Put the verbs in the correct form.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en-US" sz="2000" b="1" dirty="0"/>
              <a:t>violent   serious   against   break   property   steal   jail    minor   violence   go    </a:t>
            </a:r>
            <a:r>
              <a:rPr lang="en-US" sz="2000" b="1" dirty="0" smtClean="0"/>
              <a:t>attack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714908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She did something terrible; and I heard that she ……… to prison.</a:t>
            </a:r>
            <a:endParaRPr lang="ru-RU" dirty="0"/>
          </a:p>
          <a:p>
            <a:pPr lvl="0"/>
            <a:r>
              <a:rPr lang="en-US" dirty="0"/>
              <a:t>There is a lot </a:t>
            </a:r>
            <a:r>
              <a:rPr lang="en-US" dirty="0" smtClean="0"/>
              <a:t>of……….in </a:t>
            </a:r>
            <a:r>
              <a:rPr lang="en-US" dirty="0"/>
              <a:t>the centre of town at night.</a:t>
            </a:r>
            <a:endParaRPr lang="ru-RU" dirty="0"/>
          </a:p>
          <a:p>
            <a:pPr lvl="0"/>
            <a:r>
              <a:rPr lang="en-US" dirty="0"/>
              <a:t>A group of </a:t>
            </a:r>
            <a:r>
              <a:rPr lang="en-US" dirty="0" smtClean="0"/>
              <a:t>boys……….the </a:t>
            </a:r>
            <a:r>
              <a:rPr lang="en-US" dirty="0"/>
              <a:t>man, but fortunately he wasn't badly hurt.</a:t>
            </a:r>
            <a:endParaRPr lang="ru-RU" dirty="0"/>
          </a:p>
          <a:p>
            <a:pPr lvl="0"/>
            <a:r>
              <a:rPr lang="en-US" dirty="0"/>
              <a:t>The young </a:t>
            </a:r>
            <a:r>
              <a:rPr lang="en-US" dirty="0" smtClean="0"/>
              <a:t>man……….</a:t>
            </a:r>
            <a:r>
              <a:rPr lang="en-US" dirty="0"/>
              <a:t>	my bike and sold it in the market.</a:t>
            </a:r>
            <a:endParaRPr lang="ru-RU" dirty="0"/>
          </a:p>
          <a:p>
            <a:pPr lvl="0"/>
            <a:r>
              <a:rPr lang="en-US" dirty="0"/>
              <a:t>………..was stolen from several houses in the street last night.</a:t>
            </a:r>
            <a:endParaRPr lang="ru-RU" dirty="0"/>
          </a:p>
          <a:p>
            <a:pPr lvl="0"/>
            <a:r>
              <a:rPr lang="en-US" dirty="0"/>
              <a:t>It was a </a:t>
            </a:r>
            <a:r>
              <a:rPr lang="en-US" dirty="0" smtClean="0"/>
              <a:t>very……………</a:t>
            </a:r>
            <a:r>
              <a:rPr lang="en-US" dirty="0"/>
              <a:t>	crime; several people had to go to hospital.</a:t>
            </a:r>
            <a:endParaRPr lang="ru-RU" dirty="0"/>
          </a:p>
          <a:p>
            <a:pPr lvl="0"/>
            <a:r>
              <a:rPr lang="en-US" dirty="0"/>
              <a:t>He committed </a:t>
            </a:r>
            <a:r>
              <a:rPr lang="en-US" dirty="0" smtClean="0"/>
              <a:t>a………</a:t>
            </a:r>
            <a:r>
              <a:rPr lang="en-US" dirty="0"/>
              <a:t>	crime, and he'll probably go </a:t>
            </a:r>
            <a:r>
              <a:rPr lang="en-US" dirty="0" smtClean="0"/>
              <a:t>to……………..</a:t>
            </a:r>
            <a:r>
              <a:rPr lang="en-US" dirty="0"/>
              <a:t>	for a long time.</a:t>
            </a:r>
            <a:endParaRPr lang="ru-RU" dirty="0"/>
          </a:p>
          <a:p>
            <a:pPr lvl="0"/>
            <a:r>
              <a:rPr lang="en-US" dirty="0"/>
              <a:t>I've </a:t>
            </a:r>
            <a:r>
              <a:rPr lang="en-US" dirty="0" smtClean="0"/>
              <a:t>never………….the </a:t>
            </a:r>
            <a:r>
              <a:rPr lang="en-US" dirty="0"/>
              <a:t>law.</a:t>
            </a:r>
            <a:endParaRPr lang="ru-RU" dirty="0"/>
          </a:p>
          <a:p>
            <a:pPr lvl="0"/>
            <a:r>
              <a:rPr lang="en-US" dirty="0"/>
              <a:t>He parked in the wrong place; it was only </a:t>
            </a:r>
            <a:r>
              <a:rPr lang="en-US" dirty="0" smtClean="0"/>
              <a:t>a………….offence</a:t>
            </a:r>
            <a:r>
              <a:rPr lang="en-US" dirty="0"/>
              <a:t>, but it's </a:t>
            </a:r>
            <a:r>
              <a:rPr lang="en-US" dirty="0" smtClean="0"/>
              <a:t>still……………..the </a:t>
            </a:r>
            <a:r>
              <a:rPr lang="en-US" dirty="0"/>
              <a:t>law.</a:t>
            </a:r>
            <a:endParaRPr lang="ru-RU" dirty="0"/>
          </a:p>
          <a:p>
            <a:pPr>
              <a:buNone/>
            </a:pPr>
            <a:endParaRPr lang="en-US" sz="2300" b="1" dirty="0" smtClean="0"/>
          </a:p>
          <a:p>
            <a:pPr>
              <a:buNone/>
            </a:pPr>
            <a:r>
              <a:rPr lang="en-US" sz="2300" b="1" dirty="0" smtClean="0"/>
              <a:t>Test </a:t>
            </a:r>
            <a:r>
              <a:rPr lang="en-US" sz="2300" b="1" dirty="0"/>
              <a:t>yourself. Look at the glossary words and cover the meanings. Can you remember the meanings?</a:t>
            </a:r>
            <a:endParaRPr lang="ru-RU" sz="2300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703282"/>
          </a:xfrm>
        </p:spPr>
        <p:txBody>
          <a:bodyPr>
            <a:normAutofit fontScale="90000"/>
          </a:bodyPr>
          <a:lstStyle/>
          <a:p>
            <a:r>
              <a:rPr lang="en-US" dirty="0"/>
              <a:t>Types of crime 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00034" y="1214422"/>
          <a:ext cx="8215372" cy="536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3843"/>
                <a:gridCol w="2232437"/>
                <a:gridCol w="1875249"/>
                <a:gridCol w="2053843"/>
              </a:tblGrid>
              <a:tr h="357190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Crime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The crime of …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Verb</a:t>
                      </a: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Criminal </a:t>
                      </a:r>
                      <a:endParaRPr lang="ru-RU" dirty="0"/>
                    </a:p>
                  </a:txBody>
                  <a:tcPr/>
                </a:tc>
              </a:tr>
              <a:tr h="816886"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  <a:r>
                        <a:rPr lang="en-US" b="1" dirty="0" smtClean="0"/>
                        <a:t>theft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taking something which belongs to someone else without permission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steals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cars and sells them.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13360" algn="l">
                        <a:lnSpc>
                          <a:spcPts val="156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/>
                          <a:ea typeface="Times New Roman"/>
                        </a:rPr>
                        <a:t>thief</a:t>
                      </a:r>
                      <a:endParaRPr lang="ru-RU" sz="1800" b="0" dirty="0">
                        <a:latin typeface="Arial"/>
                        <a:ea typeface="Times New Roman"/>
                      </a:endParaRPr>
                    </a:p>
                  </a:txBody>
                  <a:tcPr marL="24130" marR="24130" marT="0" marB="0"/>
                </a:tc>
              </a:tr>
              <a:tr h="468998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robbery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stealing from a person or place, often using violence.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They were planning to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rob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 bank.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robber</a:t>
                      </a:r>
                      <a:endParaRPr lang="ru-RU" dirty="0"/>
                    </a:p>
                  </a:txBody>
                  <a:tcPr/>
                </a:tc>
              </a:tr>
              <a:tr h="46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burglary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entering a building illegally and stealing things from it.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They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broke into the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house and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stole</a:t>
                      </a:r>
                      <a:endParaRPr lang="ru-RU" sz="16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some </a:t>
                      </a:r>
                      <a:r>
                        <a:rPr lang="en-US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jewellery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burglar</a:t>
                      </a:r>
                      <a:endParaRPr lang="ru-RU" dirty="0"/>
                    </a:p>
                  </a:txBody>
                  <a:tcPr/>
                </a:tc>
              </a:tr>
              <a:tr h="468998">
                <a:tc>
                  <a:txBody>
                    <a:bodyPr/>
                    <a:lstStyle/>
                    <a:p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shopliftig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stealing things from a shop.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She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stole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skirt from the supermarket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shoplifter</a:t>
                      </a:r>
                      <a:endParaRPr lang="ru-RU" dirty="0"/>
                    </a:p>
                  </a:txBody>
                  <a:tcPr/>
                </a:tc>
              </a:tr>
              <a:tr h="804898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mugging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attacking someone in a public place in order to steal from them.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mugged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people for their money late at night.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mugger</a:t>
                      </a:r>
                      <a:endParaRPr lang="ru-RU" dirty="0"/>
                    </a:p>
                  </a:txBody>
                  <a:tcPr/>
                </a:tc>
              </a:tr>
              <a:tr h="7515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murder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killing someone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deliberately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 </a:t>
                      </a:r>
                      <a:r>
                        <a:rPr lang="en-U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murdered 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his        neighbor Why did he shoot</a:t>
                      </a:r>
                      <a:r>
                        <a:rPr lang="en-US" sz="1600" kern="1200" baseline="30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murderer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Complete the sentences.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 thief ……….. $1000.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Two </a:t>
            </a:r>
            <a:r>
              <a:rPr lang="en-US" dirty="0" smtClean="0"/>
              <a:t>robbers……..into </a:t>
            </a:r>
            <a:r>
              <a:rPr lang="en-US" dirty="0"/>
              <a:t>the museum </a:t>
            </a:r>
            <a:r>
              <a:rPr lang="en-US" dirty="0" smtClean="0"/>
              <a:t>and………</a:t>
            </a:r>
            <a:r>
              <a:rPr lang="en-US" dirty="0"/>
              <a:t>	three paintings. A guard tried </a:t>
            </a:r>
            <a:r>
              <a:rPr lang="en-US" dirty="0" smtClean="0"/>
              <a:t>to stop </a:t>
            </a:r>
            <a:r>
              <a:rPr lang="en-US" dirty="0"/>
              <a:t>them, but one robber had a knife </a:t>
            </a:r>
            <a:r>
              <a:rPr lang="en-US" dirty="0" smtClean="0"/>
              <a:t>and……….him </a:t>
            </a:r>
            <a:r>
              <a:rPr lang="en-US" dirty="0"/>
              <a:t>in the chest.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driver killed a man, but it wasn't murder, because he didn't do </a:t>
            </a:r>
            <a:r>
              <a:rPr lang="en-US" dirty="0" smtClean="0"/>
              <a:t>it……..</a:t>
            </a:r>
            <a:r>
              <a:rPr lang="en-US" dirty="0"/>
              <a:t>	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Someone……..me </a:t>
            </a:r>
            <a:r>
              <a:rPr lang="en-US" dirty="0"/>
              <a:t>on the way home last night. He had a gun and said he </a:t>
            </a:r>
            <a:r>
              <a:rPr lang="en-US" dirty="0" smtClean="0"/>
              <a:t>would……………….</a:t>
            </a:r>
            <a:r>
              <a:rPr lang="en-US" dirty="0"/>
              <a:t>me if I didn't give him money and my mobile phone. It was horrible.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 </a:t>
            </a:r>
            <a:r>
              <a:rPr lang="en-US" dirty="0"/>
              <a:t>will be in prison for the rest of his life </a:t>
            </a:r>
            <a:r>
              <a:rPr lang="en-US" dirty="0" smtClean="0"/>
              <a:t>for……….his </a:t>
            </a:r>
            <a:r>
              <a:rPr lang="en-US" dirty="0"/>
              <a:t>wife. He bought a gun </a:t>
            </a:r>
            <a:r>
              <a:rPr lang="en-US" dirty="0" smtClean="0"/>
              <a:t>and……………..</a:t>
            </a:r>
            <a:r>
              <a:rPr lang="en-US" dirty="0"/>
              <a:t>her while she was asleep.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A…………broke </a:t>
            </a:r>
            <a:r>
              <a:rPr lang="en-US" dirty="0"/>
              <a:t>into our house and took our </a:t>
            </a:r>
            <a:r>
              <a:rPr lang="en-US" dirty="0" err="1"/>
              <a:t>jewellery</a:t>
            </a:r>
            <a:r>
              <a:rPr lang="en-US" dirty="0"/>
              <a:t> and cameras.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The three </a:t>
            </a:r>
            <a:r>
              <a:rPr lang="en-US" dirty="0" smtClean="0"/>
              <a:t>men……….that </a:t>
            </a:r>
            <a:r>
              <a:rPr lang="en-US" dirty="0"/>
              <a:t>bank because it was in a very quiet area.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500174"/>
            <a:ext cx="8001056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police investigation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A </a:t>
            </a:r>
            <a:r>
              <a:rPr lang="en-US" dirty="0" smtClean="0">
                <a:solidFill>
                  <a:srgbClr val="FF0000"/>
                </a:solidFill>
              </a:rPr>
              <a:t>crime </a:t>
            </a:r>
            <a:r>
              <a:rPr lang="en-US" dirty="0">
                <a:solidFill>
                  <a:srgbClr val="FF0000"/>
                </a:solidFill>
              </a:rPr>
              <a:t>is </a:t>
            </a:r>
            <a:r>
              <a:rPr lang="en-US" b="1" dirty="0">
                <a:solidFill>
                  <a:srgbClr val="FF0000"/>
                </a:solidFill>
              </a:rPr>
              <a:t>reported </a:t>
            </a:r>
            <a:r>
              <a:rPr lang="en-US" dirty="0">
                <a:solidFill>
                  <a:srgbClr val="FF0000"/>
                </a:solidFill>
              </a:rPr>
              <a:t>to the police, usually by the </a:t>
            </a:r>
            <a:r>
              <a:rPr lang="en-US" b="1" dirty="0">
                <a:solidFill>
                  <a:srgbClr val="FF0000"/>
                </a:solidFill>
              </a:rPr>
              <a:t>victim. </a:t>
            </a:r>
            <a:r>
              <a:rPr lang="en-US" dirty="0">
                <a:solidFill>
                  <a:srgbClr val="FF0000"/>
                </a:solidFill>
              </a:rPr>
              <a:t>The police </a:t>
            </a:r>
            <a:r>
              <a:rPr lang="en-US" b="1" dirty="0">
                <a:solidFill>
                  <a:srgbClr val="FF0000"/>
                </a:solidFill>
              </a:rPr>
              <a:t>investigate</a:t>
            </a:r>
            <a:r>
              <a:rPr lang="en-US" dirty="0">
                <a:solidFill>
                  <a:srgbClr val="FF0000"/>
                </a:solidFill>
              </a:rPr>
              <a:t> it. The victim and </a:t>
            </a:r>
            <a:r>
              <a:rPr lang="en-US" b="1" dirty="0">
                <a:solidFill>
                  <a:srgbClr val="FF0000"/>
                </a:solidFill>
              </a:rPr>
              <a:t>witnesses </a:t>
            </a:r>
            <a:r>
              <a:rPr lang="en-US" dirty="0">
                <a:solidFill>
                  <a:srgbClr val="FF0000"/>
                </a:solidFill>
              </a:rPr>
              <a:t>tell the police what they know. The police may take fingerprints, or take photos where the crime </a:t>
            </a:r>
            <a:r>
              <a:rPr lang="en-US" b="1" dirty="0">
                <a:solidFill>
                  <a:srgbClr val="FF0000"/>
                </a:solidFill>
              </a:rPr>
              <a:t>took place.</a:t>
            </a:r>
            <a:r>
              <a:rPr lang="en-US" dirty="0">
                <a:solidFill>
                  <a:srgbClr val="FF0000"/>
                </a:solidFill>
              </a:rPr>
              <a:t> If possible, they catch the suspect and arrest him. If there is enough </a:t>
            </a:r>
            <a:r>
              <a:rPr lang="en-US" b="1" dirty="0">
                <a:solidFill>
                  <a:srgbClr val="FF0000"/>
                </a:solidFill>
              </a:rPr>
              <a:t>evidence, </a:t>
            </a:r>
            <a:r>
              <a:rPr lang="en-US" dirty="0">
                <a:solidFill>
                  <a:srgbClr val="FF0000"/>
                </a:solidFill>
              </a:rPr>
              <a:t>they will </a:t>
            </a:r>
            <a:r>
              <a:rPr lang="en-US" b="1" dirty="0">
                <a:solidFill>
                  <a:srgbClr val="FF0000"/>
                </a:solidFill>
              </a:rPr>
              <a:t>charge </a:t>
            </a:r>
            <a:r>
              <a:rPr lang="en-US" dirty="0">
                <a:solidFill>
                  <a:srgbClr val="FF0000"/>
                </a:solidFill>
              </a:rPr>
              <a:t>the suspect and he will </a:t>
            </a:r>
            <a:r>
              <a:rPr lang="en-US" b="1" dirty="0">
                <a:solidFill>
                  <a:srgbClr val="FF0000"/>
                </a:solidFill>
              </a:rPr>
              <a:t>go to court.</a:t>
            </a:r>
            <a:endParaRPr lang="ru-RU" dirty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Glossary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3853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5909"/>
                <a:gridCol w="6543691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report </a:t>
                      </a:r>
                      <a:r>
                        <a:rPr lang="en-US" sz="18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sth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give information that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has happened.</a:t>
                      </a:r>
                      <a:endParaRPr lang="ru-RU" dirty="0"/>
                    </a:p>
                  </a:txBody>
                  <a:tcPr/>
                </a:tc>
              </a:tr>
              <a:tr h="515616">
                <a:tc>
                  <a:txBody>
                    <a:bodyPr/>
                    <a:lstStyle/>
                    <a:p>
                      <a:r>
                        <a:rPr lang="en-US" dirty="0" smtClean="0"/>
                        <a:t>victim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person who has been robbed, injured, etc.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investigate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try to find out about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sth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witness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person who sees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happen (e.g. a crime or an accident).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Take place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happen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Catch </a:t>
                      </a:r>
                      <a:r>
                        <a:rPr lang="en-US" dirty="0" err="1" smtClean="0"/>
                        <a:t>sb</a:t>
                      </a:r>
                      <a:r>
                        <a:rPr lang="en-US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find and hold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sb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suspect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person who the police think has committed a crime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evidence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facts, signs, or objects that make you believe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is true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Charge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say officially that they believe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sb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has done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illegal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Circle the correct word.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/>
              <a:t>When a robbery has (1)take place \reported, someone will (2) investigate/report it to the police. (3) </a:t>
            </a:r>
            <a:r>
              <a:rPr lang="en-US" dirty="0" smtClean="0"/>
              <a:t>victims/suspects </a:t>
            </a:r>
            <a:r>
              <a:rPr lang="en-US" dirty="0"/>
              <a:t>and witnesses will tell the police what they saw. After that, the police will begin to (4) investigate/charge the crime. They may take photos and take (5) fingerprints/suspects where the robbery (6) took place/caught. They (7) will/may catch the (8) suspect/victim; if they do, they will (9) report/arrest him. If they have enough (10) evidence/victims, they will (11) catch/charge the suspect, and he will have to go to (12) court/the police station 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113</TotalTime>
  <Words>884</Words>
  <Application>Microsoft Office PowerPoint</Application>
  <PresentationFormat>Экран (4:3)</PresentationFormat>
  <Paragraphs>138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Модульная</vt:lpstr>
      <vt:lpstr>English for lawyers</vt:lpstr>
      <vt:lpstr>Слайд 2</vt:lpstr>
      <vt:lpstr>Glossary </vt:lpstr>
      <vt:lpstr>Complete the sentences using a word from the box. Put the verbs in the correct form. violent   serious   against   break   property   steal   jail    minor   violence   go    attack</vt:lpstr>
      <vt:lpstr>Types of crime </vt:lpstr>
      <vt:lpstr>Complete the sentences. </vt:lpstr>
      <vt:lpstr>A police investigation </vt:lpstr>
      <vt:lpstr>Glossary </vt:lpstr>
      <vt:lpstr>Circle the correct word.</vt:lpstr>
      <vt:lpstr>Answer the questions. One question has more than one answer.</vt:lpstr>
      <vt:lpstr>In court. </vt:lpstr>
      <vt:lpstr>Glossary </vt:lpstr>
      <vt:lpstr>True or false?</vt:lpstr>
      <vt:lpstr> Complete the sentences using the words on the right in the correct form.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for lawyers</dc:title>
  <dc:creator>user</dc:creator>
  <cp:lastModifiedBy>user</cp:lastModifiedBy>
  <cp:revision>17</cp:revision>
  <dcterms:created xsi:type="dcterms:W3CDTF">2012-11-15T13:40:15Z</dcterms:created>
  <dcterms:modified xsi:type="dcterms:W3CDTF">2012-11-15T15:34:13Z</dcterms:modified>
</cp:coreProperties>
</file>